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48" r:id="rId2"/>
    <p:sldMasterId id="2147483695" r:id="rId3"/>
  </p:sldMasterIdLst>
  <p:notesMasterIdLst>
    <p:notesMasterId r:id="rId5"/>
  </p:notesMasterIdLst>
  <p:handoutMasterIdLst>
    <p:handoutMasterId r:id="rId6"/>
  </p:handoutMasterIdLst>
  <p:sldIdLst>
    <p:sldId id="298" r:id="rId4"/>
  </p:sldIdLst>
  <p:sldSz cx="12801600" cy="9601200" type="A3"/>
  <p:notesSz cx="6797675" cy="9926638"/>
  <p:defaultTextStyle>
    <a:defPPr>
      <a:defRPr lang="ru-RU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66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EF2"/>
    <a:srgbClr val="002846"/>
    <a:srgbClr val="C2C9D0"/>
    <a:srgbClr val="0050A0"/>
    <a:srgbClr val="B6BEC6"/>
    <a:srgbClr val="A0AAB4"/>
    <a:srgbClr val="D2DAEE"/>
    <a:srgbClr val="A4B4DC"/>
    <a:srgbClr val="8FA3D5"/>
    <a:srgbClr val="C5C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937" autoAdjust="0"/>
  </p:normalViewPr>
  <p:slideViewPr>
    <p:cSldViewPr>
      <p:cViewPr varScale="1">
        <p:scale>
          <a:sx n="45" d="100"/>
          <a:sy n="45" d="100"/>
        </p:scale>
        <p:origin x="1340" y="60"/>
      </p:cViewPr>
      <p:guideLst>
        <p:guide orient="horz" pos="4566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500C7-6AFC-4933-A342-D32A64680336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84E6F-3C61-4927-872F-DC3332D43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20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684D7-4379-4526-81F1-40DB86E08FEF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B989B-999D-48C6-BFF1-0B775337C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671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3"/>
          <p:cNvSpPr>
            <a:spLocks noGrp="1"/>
          </p:cNvSpPr>
          <p:nvPr>
            <p:ph type="body" sz="half" idx="11" hasCustomPrompt="1"/>
          </p:nvPr>
        </p:nvSpPr>
        <p:spPr>
          <a:xfrm>
            <a:off x="6089677" y="3792489"/>
            <a:ext cx="6411929" cy="500065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lang="ru-RU" sz="28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40080" indent="0">
              <a:buNone/>
              <a:defRPr sz="1680"/>
            </a:lvl2pPr>
            <a:lvl3pPr marL="1280160" indent="0">
              <a:buNone/>
              <a:defRPr sz="1400"/>
            </a:lvl3pPr>
            <a:lvl4pPr marL="1920240" indent="0">
              <a:buNone/>
              <a:defRPr sz="1260"/>
            </a:lvl4pPr>
            <a:lvl5pPr marL="2560320" indent="0">
              <a:buNone/>
              <a:defRPr sz="1260"/>
            </a:lvl5pPr>
            <a:lvl6pPr marL="3200400" indent="0">
              <a:buNone/>
              <a:defRPr sz="1260"/>
            </a:lvl6pPr>
            <a:lvl7pPr marL="3840480" indent="0">
              <a:buNone/>
              <a:defRPr sz="1260"/>
            </a:lvl7pPr>
            <a:lvl8pPr marL="4480560" indent="0">
              <a:buNone/>
              <a:defRPr sz="1260"/>
            </a:lvl8pPr>
            <a:lvl9pPr marL="5120640" indent="0">
              <a:buNone/>
              <a:defRPr sz="1260"/>
            </a:lvl9pPr>
          </a:lstStyle>
          <a:p>
            <a:pPr lvl="0"/>
            <a:r>
              <a:rPr lang="ru-RU" dirty="0" smtClean="0"/>
              <a:t>Имя Фамилия</a:t>
            </a:r>
          </a:p>
        </p:txBody>
      </p:sp>
      <p:sp>
        <p:nvSpPr>
          <p:cNvPr id="9" name="Текст 3"/>
          <p:cNvSpPr>
            <a:spLocks noGrp="1"/>
          </p:cNvSpPr>
          <p:nvPr>
            <p:ph type="body" sz="half" idx="12" hasCustomPrompt="1"/>
          </p:nvPr>
        </p:nvSpPr>
        <p:spPr>
          <a:xfrm>
            <a:off x="6089677" y="4524000"/>
            <a:ext cx="6411929" cy="800106"/>
          </a:xfrm>
          <a:prstGeom prst="rect">
            <a:avLst/>
          </a:prstGeom>
        </p:spPr>
        <p:txBody>
          <a:bodyPr/>
          <a:lstStyle>
            <a:lvl1pPr marL="0" marR="0" indent="0" algn="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520" cap="none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40080" indent="0">
              <a:buNone/>
              <a:defRPr sz="1680"/>
            </a:lvl2pPr>
            <a:lvl3pPr marL="1280160" indent="0">
              <a:buNone/>
              <a:defRPr sz="1400"/>
            </a:lvl3pPr>
            <a:lvl4pPr marL="1920240" indent="0">
              <a:buNone/>
              <a:defRPr sz="1260"/>
            </a:lvl4pPr>
            <a:lvl5pPr marL="2560320" indent="0">
              <a:buNone/>
              <a:defRPr sz="1260"/>
            </a:lvl5pPr>
            <a:lvl6pPr marL="3200400" indent="0">
              <a:buNone/>
              <a:defRPr sz="1260"/>
            </a:lvl6pPr>
            <a:lvl7pPr marL="3840480" indent="0">
              <a:buNone/>
              <a:defRPr sz="1260"/>
            </a:lvl7pPr>
            <a:lvl8pPr marL="4480560" indent="0">
              <a:buNone/>
              <a:defRPr sz="1260"/>
            </a:lvl8pPr>
            <a:lvl9pPr marL="5120640" indent="0">
              <a:buNone/>
              <a:defRPr sz="1260"/>
            </a:lvl9pPr>
          </a:lstStyle>
          <a:p>
            <a:pPr lvl="0"/>
            <a:r>
              <a:rPr lang="ru-RU" dirty="0" smtClean="0"/>
              <a:t>Должность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601486" y="9101169"/>
            <a:ext cx="560034" cy="308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5D674A-043F-45DA-B63E-6539544E18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Текст 4"/>
          <p:cNvSpPr>
            <a:spLocks noGrp="1"/>
          </p:cNvSpPr>
          <p:nvPr>
            <p:ph type="body" sz="quarter" idx="10"/>
          </p:nvPr>
        </p:nvSpPr>
        <p:spPr>
          <a:xfrm>
            <a:off x="760134" y="1266797"/>
            <a:ext cx="11340000" cy="756000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None/>
              <a:defRPr/>
            </a:lvl1pPr>
            <a:lvl2pPr>
              <a:defRPr lang="ru-RU" sz="2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>
              <a:defRPr lang="ru-RU" sz="252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defRPr lang="ru-RU" sz="224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>
              <a:defRPr lang="ru-RU" sz="1960" kern="12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373880" y="9101169"/>
            <a:ext cx="6300000" cy="308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1280160" rtl="0" eaLnBrk="1" latinLnBrk="0" hangingPunct="1">
              <a:defRPr lang="ru-RU" sz="1400" kern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131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5908598" y="2985999"/>
            <a:ext cx="7500937" cy="3830824"/>
          </a:xfrm>
          <a:prstGeom prst="rect">
            <a:avLst/>
          </a:prstGeom>
        </p:spPr>
        <p:txBody>
          <a:bodyPr anchor="ctr"/>
          <a:lstStyle>
            <a:lvl1pPr marL="497840" indent="0" algn="l">
              <a:spcBef>
                <a:spcPts val="0"/>
              </a:spcBef>
              <a:buNone/>
              <a:defRPr lang="ru-RU" sz="336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ru-RU" dirty="0" smtClean="0"/>
              <a:t>Название раздела</a:t>
            </a:r>
            <a:r>
              <a:rPr lang="en-US" dirty="0" smtClean="0"/>
              <a:t> </a:t>
            </a:r>
            <a:r>
              <a:rPr lang="ru-RU" dirty="0" smtClean="0"/>
              <a:t>презентации </a:t>
            </a:r>
            <a:r>
              <a:rPr lang="en-US" dirty="0" smtClean="0"/>
              <a:t>Verdana Regular 24 </a:t>
            </a:r>
            <a:r>
              <a:rPr lang="en-US" dirty="0" err="1" smtClean="0"/>
              <a:t>pt</a:t>
            </a:r>
            <a:endParaRPr lang="ru-RU" dirty="0" smtClean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5896744" y="2985998"/>
            <a:ext cx="74600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 userDrawn="1"/>
        </p:nvCxnSpPr>
        <p:spPr>
          <a:xfrm>
            <a:off x="5913944" y="6816823"/>
            <a:ext cx="74600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Текст 8"/>
          <p:cNvSpPr>
            <a:spLocks noGrp="1"/>
          </p:cNvSpPr>
          <p:nvPr>
            <p:ph type="body" sz="quarter" idx="11" hasCustomPrompt="1"/>
          </p:nvPr>
        </p:nvSpPr>
        <p:spPr>
          <a:xfrm>
            <a:off x="5909628" y="7118668"/>
            <a:ext cx="7447597" cy="80676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3360"/>
            </a:lvl2pPr>
            <a:lvl3pPr>
              <a:defRPr sz="3360"/>
            </a:lvl3pPr>
            <a:lvl4pPr>
              <a:defRPr sz="3360"/>
            </a:lvl4pPr>
            <a:lvl5pPr marL="2880360" marR="0" indent="-320040" algn="l" defTabSz="12801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2800"/>
            </a:lvl5pPr>
          </a:lstStyle>
          <a:p>
            <a:pPr marL="0" marR="0" lvl="0" indent="-320040" algn="l" defTabSz="12801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Название презентации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Verdana regular 12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576061" y="2683565"/>
            <a:ext cx="7075033" cy="3225958"/>
          </a:xfrm>
          <a:prstGeom prst="rect">
            <a:avLst/>
          </a:prstGeom>
        </p:spPr>
        <p:txBody>
          <a:bodyPr anchor="ctr"/>
          <a:lstStyle>
            <a:lvl1pPr marL="497840" indent="0" algn="l">
              <a:defRPr lang="ru-RU" sz="3360" baseline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/>
              <a:t>Название презентации </a:t>
            </a:r>
            <a:r>
              <a:rPr lang="en-US" dirty="0" smtClean="0"/>
              <a:t>Verdana Regular 24 pt.</a:t>
            </a:r>
            <a:br>
              <a:rPr lang="en-US" dirty="0" smtClean="0"/>
            </a:br>
            <a:r>
              <a:rPr lang="ru-RU" dirty="0" smtClean="0"/>
              <a:t>Максимальное количество строк в наборе - 7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body" idx="10" hasCustomPrompt="1"/>
          </p:nvPr>
        </p:nvSpPr>
        <p:spPr>
          <a:xfrm>
            <a:off x="6199178" y="7400944"/>
            <a:ext cx="6202414" cy="600078"/>
          </a:xfrm>
          <a:prstGeom prst="rect">
            <a:avLst/>
          </a:prstGeom>
        </p:spPr>
        <p:txBody>
          <a:bodyPr anchor="ctr"/>
          <a:lstStyle>
            <a:lvl1pPr marL="0" marR="0" indent="0" algn="l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96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Название подразделения фирмы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1" hasCustomPrompt="1"/>
          </p:nvPr>
        </p:nvSpPr>
        <p:spPr>
          <a:xfrm>
            <a:off x="6199178" y="8001020"/>
            <a:ext cx="6202414" cy="700094"/>
          </a:xfrm>
          <a:prstGeom prst="rect">
            <a:avLst/>
          </a:prstGeom>
        </p:spPr>
        <p:txBody>
          <a:bodyPr anchor="ctr"/>
          <a:lstStyle>
            <a:lvl1pPr marL="0" marR="0" indent="0" algn="l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960" cap="none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Город, </a:t>
            </a:r>
            <a:r>
              <a:rPr lang="ru-RU" dirty="0" err="1" smtClean="0"/>
              <a:t>дд.мм.гггг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1052"/>
            <a:ext cx="12801600" cy="101115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2128" y="1260000"/>
            <a:ext cx="12097344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0050A0"/>
              </a:buClr>
              <a:buSzPct val="70000"/>
              <a:defRPr sz="252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00518E"/>
              </a:buClr>
              <a:buSzPct val="60000"/>
              <a:defRPr sz="224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96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Wingdings" pitchFamily="2" charset="2"/>
              <a:buChar char="§"/>
              <a:defRPr sz="168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9pPr marL="5120640" indent="0">
              <a:buNone/>
              <a:defRPr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2128" y="1260000"/>
            <a:ext cx="5947872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buFont typeface="Wingdings" pitchFamily="2" charset="2"/>
              <a:buChar char="§"/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5F7CC3"/>
              </a:buClr>
              <a:buSzPct val="80000"/>
              <a:defRPr sz="252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5F7CC3"/>
              </a:buClr>
              <a:buSzPct val="65000"/>
              <a:defRPr sz="224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9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26920" indent="-400050">
              <a:buFont typeface="Wingdings" panose="05000000000000000000" pitchFamily="2" charset="2"/>
              <a:buChar char="§"/>
              <a:defRPr sz="168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52000" y="1260000"/>
            <a:ext cx="5947200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5F7CC3"/>
              </a:buClr>
              <a:buSzPct val="80000"/>
              <a:defRPr sz="252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5F7CC3"/>
              </a:buClr>
              <a:buSzPct val="65000"/>
              <a:defRPr sz="224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9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Wingdings" pitchFamily="2" charset="2"/>
              <a:buChar char="§"/>
              <a:defRPr sz="1680">
                <a:solidFill>
                  <a:schemeClr val="bg1">
                    <a:lumMod val="50000"/>
                  </a:schemeClr>
                </a:solidFill>
              </a:defRPr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2"/>
          </p:nvPr>
        </p:nvSpPr>
        <p:spPr>
          <a:xfrm>
            <a:off x="7409815" y="1775779"/>
            <a:ext cx="5040630" cy="3024822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3" name="Рисунок 7"/>
          <p:cNvSpPr>
            <a:spLocks noGrp="1"/>
          </p:cNvSpPr>
          <p:nvPr>
            <p:ph type="pic" sz="quarter" idx="13"/>
          </p:nvPr>
        </p:nvSpPr>
        <p:spPr>
          <a:xfrm>
            <a:off x="7409815" y="5103034"/>
            <a:ext cx="5040630" cy="3024822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/>
          </a:p>
        </p:txBody>
      </p:sp>
      <p:sp>
        <p:nvSpPr>
          <p:cNvPr id="14" name="Содержимое 2"/>
          <p:cNvSpPr>
            <a:spLocks noGrp="1"/>
          </p:cNvSpPr>
          <p:nvPr>
            <p:ph sz="half" idx="1"/>
          </p:nvPr>
        </p:nvSpPr>
        <p:spPr>
          <a:xfrm>
            <a:off x="352128" y="1260000"/>
            <a:ext cx="6653539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buFont typeface="Wingdings" pitchFamily="2" charset="2"/>
              <a:buChar char="§"/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5F7CC3"/>
              </a:buClr>
              <a:buSzPct val="80000"/>
              <a:defRPr sz="252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5F7CC3"/>
              </a:buClr>
              <a:buSzPct val="65000"/>
              <a:defRPr sz="224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9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Wingdings" pitchFamily="2" charset="2"/>
              <a:buChar char="§"/>
              <a:defRPr sz="168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7"/>
          <p:cNvSpPr>
            <a:spLocks noGrp="1"/>
          </p:cNvSpPr>
          <p:nvPr>
            <p:ph type="pic" sz="quarter" idx="14"/>
          </p:nvPr>
        </p:nvSpPr>
        <p:spPr>
          <a:xfrm>
            <a:off x="0" y="1006765"/>
            <a:ext cx="5040000" cy="7813235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6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0" y="-11052"/>
            <a:ext cx="12801600" cy="101115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sz="half" idx="1"/>
          </p:nvPr>
        </p:nvSpPr>
        <p:spPr>
          <a:xfrm>
            <a:off x="5392688" y="1260000"/>
            <a:ext cx="7056784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buFont typeface="Wingdings" pitchFamily="2" charset="2"/>
              <a:buChar char="§"/>
              <a:defRPr sz="2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5F7CC3"/>
              </a:buClr>
              <a:buSzPct val="80000"/>
              <a:defRPr sz="252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5F7CC3"/>
              </a:buClr>
              <a:buSzPct val="65000"/>
              <a:defRPr sz="224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96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Wingdings" pitchFamily="2" charset="2"/>
              <a:buChar char="§"/>
              <a:defRPr sz="168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0" y="-11052"/>
            <a:ext cx="12801600" cy="101115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иаграмма 3"/>
          <p:cNvSpPr>
            <a:spLocks noGrp="1"/>
          </p:cNvSpPr>
          <p:nvPr>
            <p:ph type="chart" sz="quarter" idx="14"/>
          </p:nvPr>
        </p:nvSpPr>
        <p:spPr>
          <a:xfrm>
            <a:off x="755650" y="1303638"/>
            <a:ext cx="11340350" cy="3477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13" name="Диаграмма 3"/>
          <p:cNvSpPr>
            <a:spLocks noGrp="1"/>
          </p:cNvSpPr>
          <p:nvPr>
            <p:ph type="chart" sz="quarter" idx="15"/>
          </p:nvPr>
        </p:nvSpPr>
        <p:spPr>
          <a:xfrm>
            <a:off x="755650" y="5084744"/>
            <a:ext cx="11340350" cy="3477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0" y="-11052"/>
            <a:ext cx="12801600" cy="101115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2"/>
          </p:nvPr>
        </p:nvSpPr>
        <p:spPr>
          <a:xfrm>
            <a:off x="351155" y="1574642"/>
            <a:ext cx="12099290" cy="675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 marL="0" indent="0" algn="ctr">
              <a:buNone/>
              <a:defRPr/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0528" y="1"/>
            <a:ext cx="13646490" cy="96463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8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80160" rtl="0" eaLnBrk="1" latinLnBrk="0" hangingPunct="1"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2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801600" cy="1008000"/>
          </a:xfrm>
          <a:prstGeom prst="rect">
            <a:avLst/>
          </a:prstGeom>
          <a:solidFill>
            <a:srgbClr val="C2C9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5000"/>
              </a:lnSpc>
            </a:pPr>
            <a:endParaRPr lang="ru-RU" sz="3528" dirty="0"/>
          </a:p>
        </p:txBody>
      </p:sp>
      <p:sp>
        <p:nvSpPr>
          <p:cNvPr id="2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1" y="-11052"/>
            <a:ext cx="12801599" cy="101115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352128" y="8833048"/>
            <a:ext cx="12097344" cy="0"/>
          </a:xfrm>
          <a:prstGeom prst="line">
            <a:avLst/>
          </a:prstGeom>
          <a:ln w="19050">
            <a:solidFill>
              <a:srgbClr val="C2C9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5235" y="8967662"/>
            <a:ext cx="1840439" cy="2974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6" r:id="rId4"/>
    <p:sldLayoutId id="2147483694" r:id="rId5"/>
    <p:sldLayoutId id="2147483698" r:id="rId6"/>
    <p:sldLayoutId id="2147483699" r:id="rId7"/>
    <p:sldLayoutId id="2147483700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marL="497840" indent="0" algn="l" defTabSz="1280160" rtl="0" eaLnBrk="1" latinLnBrk="0" hangingPunct="1">
        <a:lnSpc>
          <a:spcPct val="85000"/>
        </a:lnSpc>
        <a:spcBef>
          <a:spcPct val="0"/>
        </a:spcBef>
        <a:buNone/>
        <a:defRPr sz="3360" kern="1200">
          <a:solidFill>
            <a:srgbClr val="00284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Clr>
          <a:srgbClr val="F0690A"/>
        </a:buClr>
        <a:buFont typeface="Wingdings" pitchFamily="2" charset="2"/>
        <a:buChar char="§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82333" indent="-382270" algn="l" defTabSz="1280160" rtl="0" eaLnBrk="1" latinLnBrk="0" hangingPunct="1">
        <a:spcBef>
          <a:spcPct val="20000"/>
        </a:spcBef>
        <a:buClr>
          <a:srgbClr val="5F7CC3"/>
        </a:buClr>
        <a:buSzPct val="80000"/>
        <a:buFont typeface="Wingdings 3" pitchFamily="18" charset="2"/>
        <a:buChar char="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3490" indent="-371158" algn="l" defTabSz="1280160" rtl="0" eaLnBrk="1" latinLnBrk="0" hangingPunct="1">
        <a:spcBef>
          <a:spcPct val="20000"/>
        </a:spcBef>
        <a:buClr>
          <a:srgbClr val="5F7CC3"/>
        </a:buClr>
        <a:buSzPct val="65000"/>
        <a:buFont typeface="Wingdings 3" pitchFamily="18" charset="2"/>
        <a:buChar char="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626870" indent="-373380" algn="l" defTabSz="1280160" rtl="0" eaLnBrk="1" latinLnBrk="0" hangingPunct="1">
        <a:spcBef>
          <a:spcPct val="20000"/>
        </a:spcBef>
        <a:buClr>
          <a:srgbClr val="28467D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140" indent="-382270" algn="l" defTabSz="1280160" rtl="0" eaLnBrk="1" latinLnBrk="0" hangingPunct="1">
        <a:spcBef>
          <a:spcPct val="20000"/>
        </a:spcBef>
        <a:buClr>
          <a:srgbClr val="6E6E6E"/>
        </a:buClr>
        <a:buFont typeface="Arial" pitchFamily="34" charset="0"/>
        <a:buChar char="»"/>
        <a:defRPr sz="1960" kern="1200">
          <a:solidFill>
            <a:srgbClr val="000000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618" y="-91196"/>
            <a:ext cx="13886361" cy="98315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80160" rtl="0" eaLnBrk="1" latinLnBrk="0" hangingPunct="1"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2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-7857"/>
            <a:ext cx="12801599" cy="985660"/>
          </a:xfrm>
          <a:noFill/>
          <a:effectLst/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1200"/>
              </a:spcBef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200" dirty="0" smtClean="0"/>
              <a:t>Библиотека типовых контрактов (Федеральный закон </a:t>
            </a:r>
            <a:r>
              <a:rPr lang="ru-RU" sz="2200" dirty="0" smtClean="0"/>
              <a:t>№ 44-ФЗ</a:t>
            </a:r>
            <a:r>
              <a:rPr lang="ru-RU" sz="2200" dirty="0" smtClean="0"/>
              <a:t>) детализированная</a:t>
            </a:r>
            <a:r>
              <a:rPr lang="en-US" sz="2200" dirty="0" smtClean="0"/>
              <a:t>*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476800" y="1024458"/>
            <a:ext cx="22049" cy="7557953"/>
          </a:xfrm>
          <a:prstGeom prst="line">
            <a:avLst/>
          </a:prstGeom>
          <a:ln>
            <a:solidFill>
              <a:schemeClr val="accent4"/>
            </a:solidFill>
            <a:prstDash val="lg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1803" y="1121811"/>
            <a:ext cx="2275200" cy="640800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ru-RU"/>
            </a:defPPr>
            <a:lvl1pPr>
              <a:defRPr sz="900" b="1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dirty="0"/>
              <a:t>Библиотека типовых контрактов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336414" y="1920860"/>
            <a:ext cx="1210557" cy="22313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50" dirty="0" smtClean="0">
                <a:solidFill>
                  <a:schemeClr val="bg2"/>
                </a:solidFill>
              </a:rPr>
              <a:t>разработка ТЭО</a:t>
            </a:r>
            <a:endParaRPr lang="ru-RU" sz="850" dirty="0">
              <a:solidFill>
                <a:schemeClr val="bg2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4349209" y="2271609"/>
            <a:ext cx="1210557" cy="61555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pPr algn="r"/>
            <a:r>
              <a:rPr lang="ru-RU" sz="850" dirty="0"/>
              <a:t>подготовка документации по планировке территории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4349209" y="3000400"/>
            <a:ext cx="1210557" cy="48474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pPr algn="r"/>
            <a:r>
              <a:rPr lang="ru-RU" sz="850" dirty="0" err="1"/>
              <a:t>техобследование</a:t>
            </a:r>
            <a:r>
              <a:rPr lang="ru-RU" sz="850" dirty="0"/>
              <a:t> зданий, сооружений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349209" y="3565825"/>
            <a:ext cx="1210557" cy="48474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pPr algn="r"/>
            <a:r>
              <a:rPr lang="ru-RU" sz="850" dirty="0"/>
              <a:t>подготовка территории строительства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349209" y="4152528"/>
            <a:ext cx="1210557" cy="353943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850" dirty="0"/>
              <a:t>инженерные изыскания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349209" y="4656584"/>
            <a:ext cx="1210557" cy="223138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850" dirty="0"/>
              <a:t>проектирование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349209" y="5016624"/>
            <a:ext cx="1210557" cy="223138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850" dirty="0"/>
              <a:t>строительство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4349209" y="5448672"/>
            <a:ext cx="1210557" cy="22313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50" dirty="0" smtClean="0">
                <a:solidFill>
                  <a:schemeClr val="bg2"/>
                </a:solidFill>
              </a:rPr>
              <a:t>реконструкция</a:t>
            </a:r>
            <a:endParaRPr lang="ru-RU" sz="850" dirty="0">
              <a:solidFill>
                <a:schemeClr val="bg2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349209" y="5808712"/>
            <a:ext cx="1210557" cy="35394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50" dirty="0" smtClean="0">
                <a:solidFill>
                  <a:schemeClr val="bg2"/>
                </a:solidFill>
              </a:rPr>
              <a:t>капитальный ремонт</a:t>
            </a:r>
            <a:endParaRPr lang="ru-RU" sz="850" dirty="0">
              <a:solidFill>
                <a:schemeClr val="bg2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349209" y="6312768"/>
            <a:ext cx="1210557" cy="353943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850" dirty="0"/>
              <a:t>поставка оборудования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4349209" y="6816824"/>
            <a:ext cx="1210557" cy="35394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50" dirty="0" smtClean="0">
                <a:solidFill>
                  <a:schemeClr val="bg2"/>
                </a:solidFill>
              </a:rPr>
              <a:t>консервация строительства</a:t>
            </a:r>
            <a:endParaRPr lang="ru-RU" sz="850" dirty="0">
              <a:solidFill>
                <a:schemeClr val="bg2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349209" y="7824936"/>
            <a:ext cx="1210557" cy="35394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50" dirty="0" smtClean="0">
                <a:solidFill>
                  <a:schemeClr val="bg2"/>
                </a:solidFill>
              </a:rPr>
              <a:t>вывод объекта из эксплуатации</a:t>
            </a:r>
            <a:endParaRPr lang="ru-RU" sz="850" dirty="0">
              <a:solidFill>
                <a:schemeClr val="bg2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349209" y="7320880"/>
            <a:ext cx="1210557" cy="353943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bg1">
                    <a:lumMod val="10000"/>
                  </a:schemeClr>
                </a:solidFill>
              </a:defRPr>
            </a:lvl1pPr>
          </a:lstStyle>
          <a:p>
            <a:pPr algn="r"/>
            <a:r>
              <a:rPr lang="ru-RU" sz="850" dirty="0">
                <a:solidFill>
                  <a:schemeClr val="bg2"/>
                </a:solidFill>
              </a:rPr>
              <a:t>эксплуатационное обслуживание</a:t>
            </a:r>
          </a:p>
        </p:txBody>
      </p:sp>
      <p:sp>
        <p:nvSpPr>
          <p:cNvPr id="158" name="TextBox 157"/>
          <p:cNvSpPr txBox="1"/>
          <p:nvPr/>
        </p:nvSpPr>
        <p:spPr>
          <a:xfrm>
            <a:off x="5776771" y="2237350"/>
            <a:ext cx="1632141" cy="2000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геодезические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779428" y="3594223"/>
            <a:ext cx="1632141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обследование состояния грунтов основания зданий и сооружений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5779428" y="3338687"/>
            <a:ext cx="1632141" cy="2000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геотехнические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61" name="TextBox 160"/>
          <p:cNvSpPr txBox="1"/>
          <p:nvPr/>
        </p:nvSpPr>
        <p:spPr>
          <a:xfrm>
            <a:off x="5779428" y="3065765"/>
            <a:ext cx="1632141" cy="2000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экологические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5779428" y="2794158"/>
            <a:ext cx="1632141" cy="2000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гидрометеорологические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5779428" y="2511846"/>
            <a:ext cx="1632141" cy="2000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геологические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5771157" y="4148911"/>
            <a:ext cx="1637811" cy="276999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подготовка проектной документации, вкл. смету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5771157" y="4449375"/>
            <a:ext cx="1637811" cy="18466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модификация типовой ПД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5767459" y="4888606"/>
            <a:ext cx="1637811" cy="18466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разработка рабочей документации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5771157" y="4670870"/>
            <a:ext cx="1637811" cy="184666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подготовка отдельных разделов ПД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5777211" y="5361297"/>
            <a:ext cx="1632141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земляные работы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777211" y="5622382"/>
            <a:ext cx="1632141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устройство фундаментов и подвальных помещений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777211" y="5989097"/>
            <a:ext cx="1632141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устройство стеновых конструкций и перекрытий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5777211" y="6355813"/>
            <a:ext cx="1632141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кровельные работы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5777543" y="6591803"/>
            <a:ext cx="1632141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фасадные работы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5777211" y="6877983"/>
            <a:ext cx="1632141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устройство внутренних инженерных систем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777211" y="7244698"/>
            <a:ext cx="1632141" cy="30777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устройство наружных инженерных сетей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5777211" y="7611414"/>
            <a:ext cx="1632141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монтаж лифтового и грузоподъемного оборудования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5777211" y="7947950"/>
            <a:ext cx="1632141" cy="18466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отделочные работы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5777211" y="8193943"/>
            <a:ext cx="1632141" cy="18466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благоустройство территории</a:t>
            </a:r>
            <a:endParaRPr lang="ru-RU" sz="600" dirty="0">
              <a:solidFill>
                <a:schemeClr val="bg2"/>
              </a:solidFill>
            </a:endParaRPr>
          </a:p>
        </p:txBody>
      </p:sp>
      <p:cxnSp>
        <p:nvCxnSpPr>
          <p:cNvPr id="180" name="Соединительная линия уступом 179"/>
          <p:cNvCxnSpPr/>
          <p:nvPr/>
        </p:nvCxnSpPr>
        <p:spPr>
          <a:xfrm flipV="1">
            <a:off x="5559766" y="2374616"/>
            <a:ext cx="211391" cy="1618710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Соединительная линия уступом 197"/>
          <p:cNvCxnSpPr>
            <a:stCxn id="117" idx="3"/>
            <a:endCxn id="155" idx="1"/>
          </p:cNvCxnSpPr>
          <p:nvPr/>
        </p:nvCxnSpPr>
        <p:spPr>
          <a:xfrm flipV="1">
            <a:off x="5559766" y="4287411"/>
            <a:ext cx="211391" cy="480742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Соединительная линия уступом 199"/>
          <p:cNvCxnSpPr>
            <a:stCxn id="117" idx="3"/>
            <a:endCxn id="156" idx="1"/>
          </p:cNvCxnSpPr>
          <p:nvPr/>
        </p:nvCxnSpPr>
        <p:spPr>
          <a:xfrm flipV="1">
            <a:off x="5559766" y="4541708"/>
            <a:ext cx="211391" cy="226445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Соединительная линия уступом 201"/>
          <p:cNvCxnSpPr>
            <a:stCxn id="117" idx="3"/>
            <a:endCxn id="165" idx="1"/>
          </p:cNvCxnSpPr>
          <p:nvPr/>
        </p:nvCxnSpPr>
        <p:spPr>
          <a:xfrm flipV="1">
            <a:off x="5559766" y="4763203"/>
            <a:ext cx="211391" cy="4950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Соединительная линия уступом 203"/>
          <p:cNvCxnSpPr>
            <a:stCxn id="117" idx="3"/>
            <a:endCxn id="157" idx="1"/>
          </p:cNvCxnSpPr>
          <p:nvPr/>
        </p:nvCxnSpPr>
        <p:spPr>
          <a:xfrm>
            <a:off x="5559766" y="4768153"/>
            <a:ext cx="207693" cy="212786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7635942" y="4969671"/>
            <a:ext cx="1566602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водопровод и канализация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7635942" y="5202470"/>
            <a:ext cx="1566602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отопление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7635942" y="5435268"/>
            <a:ext cx="1566602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газоснабжение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7635942" y="5668067"/>
            <a:ext cx="1566602" cy="18466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smtClean="0">
                <a:solidFill>
                  <a:schemeClr val="bg2"/>
                </a:solidFill>
              </a:rPr>
              <a:t>вентиляция и кондиционирование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7635942" y="5885775"/>
            <a:ext cx="1566602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электроснабжение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7635942" y="6118572"/>
            <a:ext cx="1566602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600" dirty="0" err="1" smtClean="0">
                <a:solidFill>
                  <a:schemeClr val="bg2"/>
                </a:solidFill>
              </a:rPr>
              <a:t>электр</a:t>
            </a:r>
            <a:r>
              <a:rPr lang="ru-RU" sz="600" dirty="0" smtClean="0">
                <a:solidFill>
                  <a:schemeClr val="bg2"/>
                </a:solidFill>
              </a:rPr>
              <a:t>. </a:t>
            </a:r>
            <a:r>
              <a:rPr lang="ru-RU" sz="600" dirty="0">
                <a:solidFill>
                  <a:schemeClr val="bg2"/>
                </a:solidFill>
              </a:rPr>
              <a:t>и</a:t>
            </a:r>
            <a:r>
              <a:rPr lang="ru-RU" sz="600" dirty="0" smtClean="0">
                <a:solidFill>
                  <a:schemeClr val="bg2"/>
                </a:solidFill>
              </a:rPr>
              <a:t> иные сети управления системами жизнеобеспечения</a:t>
            </a:r>
            <a:endParaRPr lang="ru-RU" sz="600" dirty="0">
              <a:solidFill>
                <a:schemeClr val="bg2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7650739" y="7273509"/>
            <a:ext cx="1566602" cy="20005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водопровод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7650739" y="7504522"/>
            <a:ext cx="1566602" cy="20005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канализация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7650739" y="7735535"/>
            <a:ext cx="1566602" cy="20005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теплоснабжение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7650739" y="7966548"/>
            <a:ext cx="1566602" cy="20005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наружные </a:t>
            </a:r>
            <a:r>
              <a:rPr lang="ru-RU" sz="700" dirty="0" err="1" smtClean="0">
                <a:solidFill>
                  <a:schemeClr val="bg2"/>
                </a:solidFill>
              </a:rPr>
              <a:t>электр</a:t>
            </a:r>
            <a:r>
              <a:rPr lang="ru-RU" sz="700" dirty="0" smtClean="0">
                <a:solidFill>
                  <a:schemeClr val="bg2"/>
                </a:solidFill>
              </a:rPr>
              <a:t>. сети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7650739" y="8197560"/>
            <a:ext cx="1566602" cy="20005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линии связи</a:t>
            </a:r>
            <a:endParaRPr lang="ru-RU" sz="700" dirty="0">
              <a:solidFill>
                <a:schemeClr val="bg2"/>
              </a:solidFill>
            </a:endParaRPr>
          </a:p>
        </p:txBody>
      </p:sp>
      <p:cxnSp>
        <p:nvCxnSpPr>
          <p:cNvPr id="219" name="Соединительная линия уступом 218"/>
          <p:cNvCxnSpPr>
            <a:stCxn id="173" idx="3"/>
            <a:endCxn id="205" idx="1"/>
          </p:cNvCxnSpPr>
          <p:nvPr/>
        </p:nvCxnSpPr>
        <p:spPr>
          <a:xfrm flipV="1">
            <a:off x="7409352" y="5069699"/>
            <a:ext cx="226590" cy="1962173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1" name="Соединительная линия уступом 220"/>
          <p:cNvCxnSpPr>
            <a:stCxn id="173" idx="3"/>
            <a:endCxn id="206" idx="1"/>
          </p:cNvCxnSpPr>
          <p:nvPr/>
        </p:nvCxnSpPr>
        <p:spPr>
          <a:xfrm flipV="1">
            <a:off x="7409352" y="5302498"/>
            <a:ext cx="226590" cy="1729374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3" name="Соединительная линия уступом 222"/>
          <p:cNvCxnSpPr>
            <a:stCxn id="173" idx="3"/>
            <a:endCxn id="207" idx="1"/>
          </p:cNvCxnSpPr>
          <p:nvPr/>
        </p:nvCxnSpPr>
        <p:spPr>
          <a:xfrm flipV="1">
            <a:off x="7409352" y="5535296"/>
            <a:ext cx="226590" cy="1496576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Соединительная линия уступом 224"/>
          <p:cNvCxnSpPr>
            <a:stCxn id="173" idx="3"/>
            <a:endCxn id="208" idx="1"/>
          </p:cNvCxnSpPr>
          <p:nvPr/>
        </p:nvCxnSpPr>
        <p:spPr>
          <a:xfrm flipV="1">
            <a:off x="7409352" y="5760400"/>
            <a:ext cx="226590" cy="1271472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7" name="Соединительная линия уступом 226"/>
          <p:cNvCxnSpPr>
            <a:stCxn id="173" idx="3"/>
            <a:endCxn id="209" idx="1"/>
          </p:cNvCxnSpPr>
          <p:nvPr/>
        </p:nvCxnSpPr>
        <p:spPr>
          <a:xfrm flipV="1">
            <a:off x="7409352" y="5985803"/>
            <a:ext cx="226590" cy="1046069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1" name="Соединительная линия уступом 230"/>
          <p:cNvCxnSpPr>
            <a:stCxn id="173" idx="3"/>
            <a:endCxn id="210" idx="1"/>
          </p:cNvCxnSpPr>
          <p:nvPr/>
        </p:nvCxnSpPr>
        <p:spPr>
          <a:xfrm flipV="1">
            <a:off x="7409352" y="6257072"/>
            <a:ext cx="226590" cy="774800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Соединительная линия уступом 234"/>
          <p:cNvCxnSpPr>
            <a:stCxn id="174" idx="3"/>
            <a:endCxn id="213" idx="1"/>
          </p:cNvCxnSpPr>
          <p:nvPr/>
        </p:nvCxnSpPr>
        <p:spPr>
          <a:xfrm>
            <a:off x="7409352" y="7398587"/>
            <a:ext cx="241387" cy="205963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Соединительная линия уступом 236"/>
          <p:cNvCxnSpPr>
            <a:stCxn id="174" idx="3"/>
            <a:endCxn id="214" idx="1"/>
          </p:cNvCxnSpPr>
          <p:nvPr/>
        </p:nvCxnSpPr>
        <p:spPr>
          <a:xfrm>
            <a:off x="7409352" y="7398587"/>
            <a:ext cx="241387" cy="436976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Соединительная линия уступом 238"/>
          <p:cNvCxnSpPr>
            <a:stCxn id="174" idx="3"/>
            <a:endCxn id="215" idx="1"/>
          </p:cNvCxnSpPr>
          <p:nvPr/>
        </p:nvCxnSpPr>
        <p:spPr>
          <a:xfrm>
            <a:off x="7409352" y="7398587"/>
            <a:ext cx="241387" cy="667989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1" name="Соединительная линия уступом 240"/>
          <p:cNvCxnSpPr>
            <a:stCxn id="174" idx="3"/>
            <a:endCxn id="216" idx="1"/>
          </p:cNvCxnSpPr>
          <p:nvPr/>
        </p:nvCxnSpPr>
        <p:spPr>
          <a:xfrm>
            <a:off x="7409352" y="7398587"/>
            <a:ext cx="241387" cy="899001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Соединительная линия уступом 242"/>
          <p:cNvCxnSpPr>
            <a:stCxn id="174" idx="3"/>
            <a:endCxn id="212" idx="1"/>
          </p:cNvCxnSpPr>
          <p:nvPr/>
        </p:nvCxnSpPr>
        <p:spPr>
          <a:xfrm flipV="1">
            <a:off x="7409352" y="7373537"/>
            <a:ext cx="241387" cy="25050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9" name="TextBox 248"/>
          <p:cNvSpPr txBox="1"/>
          <p:nvPr/>
        </p:nvSpPr>
        <p:spPr>
          <a:xfrm>
            <a:off x="9359881" y="6039544"/>
            <a:ext cx="1210556" cy="246221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bg2"/>
                </a:solidFill>
              </a:rPr>
              <a:t>транспорт</a:t>
            </a:r>
            <a:endParaRPr lang="ru-RU" sz="1000" dirty="0">
              <a:solidFill>
                <a:schemeClr val="bg2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9354808" y="7237309"/>
            <a:ext cx="1210556" cy="24622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bg2"/>
                </a:solidFill>
              </a:rPr>
              <a:t>энергетика</a:t>
            </a:r>
            <a:endParaRPr lang="ru-RU" sz="1000" dirty="0">
              <a:solidFill>
                <a:schemeClr val="bg2"/>
              </a:solidFill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9365819" y="7846970"/>
            <a:ext cx="1210556" cy="55399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bg2"/>
                </a:solidFill>
              </a:rPr>
              <a:t>объекты культурного наследия</a:t>
            </a:r>
            <a:endParaRPr lang="ru-RU" sz="1000" dirty="0">
              <a:solidFill>
                <a:schemeClr val="bg2"/>
              </a:solidFill>
            </a:endParaRPr>
          </a:p>
        </p:txBody>
      </p:sp>
      <p:sp>
        <p:nvSpPr>
          <p:cNvPr id="252" name="TextBox 251"/>
          <p:cNvSpPr txBox="1"/>
          <p:nvPr/>
        </p:nvSpPr>
        <p:spPr>
          <a:xfrm>
            <a:off x="10741070" y="1929959"/>
            <a:ext cx="1844378" cy="162000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700" dirty="0" err="1"/>
              <a:t>администр</a:t>
            </a:r>
            <a:r>
              <a:rPr lang="ru-RU" sz="700" dirty="0"/>
              <a:t>. и быт. здания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10741624" y="2148246"/>
            <a:ext cx="1844378" cy="162000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700" dirty="0"/>
              <a:t>объекты образования</a:t>
            </a:r>
          </a:p>
        </p:txBody>
      </p:sp>
      <p:sp>
        <p:nvSpPr>
          <p:cNvPr id="254" name="TextBox 253"/>
          <p:cNvSpPr txBox="1"/>
          <p:nvPr/>
        </p:nvSpPr>
        <p:spPr>
          <a:xfrm>
            <a:off x="10753436" y="2380194"/>
            <a:ext cx="1844378" cy="162000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700" dirty="0"/>
              <a:t>объекты здравоохранения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10741070" y="2602248"/>
            <a:ext cx="1844378" cy="162000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700" dirty="0"/>
              <a:t>объекты культуры</a:t>
            </a:r>
          </a:p>
        </p:txBody>
      </p:sp>
      <p:sp>
        <p:nvSpPr>
          <p:cNvPr id="256" name="TextBox 255"/>
          <p:cNvSpPr txBox="1"/>
          <p:nvPr/>
        </p:nvSpPr>
        <p:spPr>
          <a:xfrm>
            <a:off x="10741070" y="2836256"/>
            <a:ext cx="1844378" cy="162000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r">
              <a:defRPr sz="900" b="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r>
              <a:rPr lang="ru-RU" sz="700" dirty="0"/>
              <a:t>спортивные </a:t>
            </a:r>
            <a:r>
              <a:rPr lang="ru-RU" sz="700" dirty="0" err="1"/>
              <a:t>ЗиС</a:t>
            </a:r>
            <a:endParaRPr lang="ru-RU" sz="700" dirty="0"/>
          </a:p>
        </p:txBody>
      </p:sp>
      <p:sp>
        <p:nvSpPr>
          <p:cNvPr id="268" name="TextBox 267"/>
          <p:cNvSpPr txBox="1"/>
          <p:nvPr/>
        </p:nvSpPr>
        <p:spPr>
          <a:xfrm>
            <a:off x="10743645" y="5860592"/>
            <a:ext cx="1844378" cy="1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аэропорты и аэродромы</a:t>
            </a:r>
          </a:p>
        </p:txBody>
      </p:sp>
      <p:sp>
        <p:nvSpPr>
          <p:cNvPr id="269" name="TextBox 268"/>
          <p:cNvSpPr txBox="1"/>
          <p:nvPr/>
        </p:nvSpPr>
        <p:spPr>
          <a:xfrm>
            <a:off x="10743645" y="5644568"/>
            <a:ext cx="1844378" cy="1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автомобильные дороги</a:t>
            </a:r>
          </a:p>
        </p:txBody>
      </p:sp>
      <p:sp>
        <p:nvSpPr>
          <p:cNvPr id="270" name="TextBox 269"/>
          <p:cNvSpPr txBox="1"/>
          <p:nvPr/>
        </p:nvSpPr>
        <p:spPr>
          <a:xfrm>
            <a:off x="10743645" y="6076616"/>
            <a:ext cx="1844378" cy="1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объекты водного транспорта</a:t>
            </a:r>
          </a:p>
        </p:txBody>
      </p:sp>
      <p:sp>
        <p:nvSpPr>
          <p:cNvPr id="271" name="TextBox 270"/>
          <p:cNvSpPr txBox="1"/>
          <p:nvPr/>
        </p:nvSpPr>
        <p:spPr>
          <a:xfrm>
            <a:off x="10743645" y="6292640"/>
            <a:ext cx="1844378" cy="1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тоннели и метрополитены</a:t>
            </a:r>
          </a:p>
        </p:txBody>
      </p:sp>
      <p:sp>
        <p:nvSpPr>
          <p:cNvPr id="272" name="TextBox 271"/>
          <p:cNvSpPr txBox="1"/>
          <p:nvPr/>
        </p:nvSpPr>
        <p:spPr>
          <a:xfrm>
            <a:off x="10743645" y="6508664"/>
            <a:ext cx="1844378" cy="1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мосты и путепроводы</a:t>
            </a:r>
          </a:p>
        </p:txBody>
      </p:sp>
      <p:sp>
        <p:nvSpPr>
          <p:cNvPr id="273" name="TextBox 272"/>
          <p:cNvSpPr txBox="1"/>
          <p:nvPr/>
        </p:nvSpPr>
        <p:spPr>
          <a:xfrm>
            <a:off x="10743645" y="6724688"/>
            <a:ext cx="1844378" cy="1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ТПУ</a:t>
            </a:r>
          </a:p>
        </p:txBody>
      </p:sp>
      <p:sp>
        <p:nvSpPr>
          <p:cNvPr id="274" name="TextBox 273"/>
          <p:cNvSpPr txBox="1"/>
          <p:nvPr/>
        </p:nvSpPr>
        <p:spPr>
          <a:xfrm>
            <a:off x="10743645" y="6940712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котельные</a:t>
            </a:r>
          </a:p>
        </p:txBody>
      </p:sp>
      <p:sp>
        <p:nvSpPr>
          <p:cNvPr id="275" name="TextBox 274"/>
          <p:cNvSpPr txBox="1"/>
          <p:nvPr/>
        </p:nvSpPr>
        <p:spPr>
          <a:xfrm>
            <a:off x="10743645" y="7156736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тепл</a:t>
            </a:r>
            <a:r>
              <a:rPr lang="ru-RU" sz="700" dirty="0">
                <a:solidFill>
                  <a:schemeClr val="bg2"/>
                </a:solidFill>
              </a:rPr>
              <a:t>овые электростанции</a:t>
            </a:r>
          </a:p>
        </p:txBody>
      </p:sp>
      <p:sp>
        <p:nvSpPr>
          <p:cNvPr id="276" name="TextBox 275"/>
          <p:cNvSpPr txBox="1"/>
          <p:nvPr/>
        </p:nvSpPr>
        <p:spPr>
          <a:xfrm>
            <a:off x="10743645" y="7372760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атомные электростанции</a:t>
            </a:r>
          </a:p>
        </p:txBody>
      </p:sp>
      <p:sp>
        <p:nvSpPr>
          <p:cNvPr id="277" name="TextBox 276"/>
          <p:cNvSpPr txBox="1"/>
          <p:nvPr/>
        </p:nvSpPr>
        <p:spPr>
          <a:xfrm>
            <a:off x="10743645" y="7588784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гидроэлектростанции</a:t>
            </a:r>
          </a:p>
        </p:txBody>
      </p:sp>
      <p:sp>
        <p:nvSpPr>
          <p:cNvPr id="278" name="TextBox 277"/>
          <p:cNvSpPr txBox="1"/>
          <p:nvPr/>
        </p:nvSpPr>
        <p:spPr>
          <a:xfrm>
            <a:off x="10739651" y="7804808"/>
            <a:ext cx="1844378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ОКН федерального значения</a:t>
            </a:r>
          </a:p>
        </p:txBody>
      </p:sp>
      <p:sp>
        <p:nvSpPr>
          <p:cNvPr id="279" name="TextBox 278"/>
          <p:cNvSpPr txBox="1"/>
          <p:nvPr/>
        </p:nvSpPr>
        <p:spPr>
          <a:xfrm>
            <a:off x="10739651" y="8020832"/>
            <a:ext cx="1844378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ОКН регионального значения</a:t>
            </a:r>
          </a:p>
        </p:txBody>
      </p:sp>
      <p:sp>
        <p:nvSpPr>
          <p:cNvPr id="280" name="TextBox 279"/>
          <p:cNvSpPr txBox="1"/>
          <p:nvPr/>
        </p:nvSpPr>
        <p:spPr>
          <a:xfrm>
            <a:off x="10739651" y="8236856"/>
            <a:ext cx="1844378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ОКН муниципального значения</a:t>
            </a:r>
          </a:p>
        </p:txBody>
      </p:sp>
      <p:cxnSp>
        <p:nvCxnSpPr>
          <p:cNvPr id="326" name="Соединительная линия уступом 325"/>
          <p:cNvCxnSpPr>
            <a:stCxn id="249" idx="3"/>
            <a:endCxn id="236" idx="1"/>
          </p:cNvCxnSpPr>
          <p:nvPr/>
        </p:nvCxnSpPr>
        <p:spPr>
          <a:xfrm flipV="1">
            <a:off x="10570437" y="5509544"/>
            <a:ext cx="170633" cy="653111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8" name="Соединительная линия уступом 327"/>
          <p:cNvCxnSpPr>
            <a:stCxn id="249" idx="3"/>
            <a:endCxn id="268" idx="1"/>
          </p:cNvCxnSpPr>
          <p:nvPr/>
        </p:nvCxnSpPr>
        <p:spPr>
          <a:xfrm flipV="1">
            <a:off x="10570437" y="5941592"/>
            <a:ext cx="173208" cy="221063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Соединительная линия уступом 331"/>
          <p:cNvCxnSpPr>
            <a:stCxn id="249" idx="3"/>
            <a:endCxn id="270" idx="1"/>
          </p:cNvCxnSpPr>
          <p:nvPr/>
        </p:nvCxnSpPr>
        <p:spPr>
          <a:xfrm flipV="1">
            <a:off x="10570437" y="6157616"/>
            <a:ext cx="173208" cy="5039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Соединительная линия уступом 333"/>
          <p:cNvCxnSpPr>
            <a:stCxn id="249" idx="3"/>
            <a:endCxn id="271" idx="1"/>
          </p:cNvCxnSpPr>
          <p:nvPr/>
        </p:nvCxnSpPr>
        <p:spPr>
          <a:xfrm>
            <a:off x="10570437" y="6162655"/>
            <a:ext cx="173208" cy="210985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Соединительная линия уступом 335"/>
          <p:cNvCxnSpPr>
            <a:stCxn id="249" idx="3"/>
            <a:endCxn id="272" idx="1"/>
          </p:cNvCxnSpPr>
          <p:nvPr/>
        </p:nvCxnSpPr>
        <p:spPr>
          <a:xfrm>
            <a:off x="10570437" y="6162655"/>
            <a:ext cx="173208" cy="427009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8" name="Соединительная линия уступом 337"/>
          <p:cNvCxnSpPr>
            <a:stCxn id="249" idx="3"/>
            <a:endCxn id="273" idx="1"/>
          </p:cNvCxnSpPr>
          <p:nvPr/>
        </p:nvCxnSpPr>
        <p:spPr>
          <a:xfrm>
            <a:off x="10570437" y="6162655"/>
            <a:ext cx="173208" cy="64303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Соединительная линия уступом 340"/>
          <p:cNvCxnSpPr>
            <a:stCxn id="250" idx="3"/>
            <a:endCxn id="274" idx="1"/>
          </p:cNvCxnSpPr>
          <p:nvPr/>
        </p:nvCxnSpPr>
        <p:spPr>
          <a:xfrm flipV="1">
            <a:off x="10565364" y="7021712"/>
            <a:ext cx="178281" cy="338708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Соединительная линия уступом 342"/>
          <p:cNvCxnSpPr>
            <a:stCxn id="250" idx="3"/>
            <a:endCxn id="275" idx="1"/>
          </p:cNvCxnSpPr>
          <p:nvPr/>
        </p:nvCxnSpPr>
        <p:spPr>
          <a:xfrm flipV="1">
            <a:off x="10565364" y="7237736"/>
            <a:ext cx="178281" cy="122684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Соединительная линия уступом 344"/>
          <p:cNvCxnSpPr>
            <a:stCxn id="250" idx="3"/>
            <a:endCxn id="276" idx="1"/>
          </p:cNvCxnSpPr>
          <p:nvPr/>
        </p:nvCxnSpPr>
        <p:spPr>
          <a:xfrm>
            <a:off x="10565364" y="7360420"/>
            <a:ext cx="178281" cy="93340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Соединительная линия уступом 346"/>
          <p:cNvCxnSpPr>
            <a:stCxn id="250" idx="3"/>
            <a:endCxn id="277" idx="1"/>
          </p:cNvCxnSpPr>
          <p:nvPr/>
        </p:nvCxnSpPr>
        <p:spPr>
          <a:xfrm>
            <a:off x="10565364" y="7360420"/>
            <a:ext cx="178281" cy="309364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Соединительная линия уступом 349"/>
          <p:cNvCxnSpPr>
            <a:stCxn id="251" idx="3"/>
            <a:endCxn id="278" idx="1"/>
          </p:cNvCxnSpPr>
          <p:nvPr/>
        </p:nvCxnSpPr>
        <p:spPr>
          <a:xfrm flipV="1">
            <a:off x="10576375" y="7904836"/>
            <a:ext cx="163276" cy="219133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Соединительная линия уступом 353"/>
          <p:cNvCxnSpPr>
            <a:stCxn id="251" idx="3"/>
            <a:endCxn id="280" idx="1"/>
          </p:cNvCxnSpPr>
          <p:nvPr/>
        </p:nvCxnSpPr>
        <p:spPr>
          <a:xfrm>
            <a:off x="10576375" y="8123969"/>
            <a:ext cx="163276" cy="212915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Соединительная линия уступом 355"/>
          <p:cNvCxnSpPr>
            <a:stCxn id="251" idx="3"/>
            <a:endCxn id="279" idx="1"/>
          </p:cNvCxnSpPr>
          <p:nvPr/>
        </p:nvCxnSpPr>
        <p:spPr>
          <a:xfrm flipV="1">
            <a:off x="10576375" y="8120860"/>
            <a:ext cx="163276" cy="3109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041253" y="1040545"/>
            <a:ext cx="0" cy="7541866"/>
          </a:xfrm>
          <a:prstGeom prst="line">
            <a:avLst/>
          </a:prstGeom>
          <a:ln>
            <a:solidFill>
              <a:schemeClr val="accent4"/>
            </a:solidFill>
            <a:prstDash val="lg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" name="TextBox 500"/>
          <p:cNvSpPr txBox="1"/>
          <p:nvPr/>
        </p:nvSpPr>
        <p:spPr>
          <a:xfrm>
            <a:off x="551286" y="8648382"/>
            <a:ext cx="1608320" cy="18466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/>
            </a:lvl1pPr>
          </a:lstStyle>
          <a:p>
            <a:endParaRPr lang="ru-RU" baseline="30000" dirty="0"/>
          </a:p>
        </p:txBody>
      </p:sp>
      <p:sp>
        <p:nvSpPr>
          <p:cNvPr id="502" name="TextBox 501"/>
          <p:cNvSpPr txBox="1"/>
          <p:nvPr/>
        </p:nvSpPr>
        <p:spPr>
          <a:xfrm>
            <a:off x="2505387" y="8596274"/>
            <a:ext cx="1591157" cy="23083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/>
            </a:lvl1pPr>
          </a:lstStyle>
          <a:p>
            <a:r>
              <a:rPr lang="ru-RU" dirty="0"/>
              <a:t> </a:t>
            </a:r>
          </a:p>
        </p:txBody>
      </p:sp>
      <p:sp>
        <p:nvSpPr>
          <p:cNvPr id="503" name="TextBox 502"/>
          <p:cNvSpPr txBox="1"/>
          <p:nvPr/>
        </p:nvSpPr>
        <p:spPr>
          <a:xfrm>
            <a:off x="7550646" y="8616946"/>
            <a:ext cx="1608320" cy="23083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dirty="0" smtClean="0"/>
              <a:t> </a:t>
            </a:r>
            <a:endParaRPr lang="ru-RU" sz="900" dirty="0"/>
          </a:p>
        </p:txBody>
      </p:sp>
      <p:sp>
        <p:nvSpPr>
          <p:cNvPr id="26" name="Правая фигурная скобка 25"/>
          <p:cNvSpPr/>
          <p:nvPr/>
        </p:nvSpPr>
        <p:spPr>
          <a:xfrm rot="5400000">
            <a:off x="1337577" y="7645936"/>
            <a:ext cx="75371" cy="2154836"/>
          </a:xfrm>
          <a:prstGeom prst="rightBrac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4" name="Правая фигурная скобка 503"/>
          <p:cNvSpPr/>
          <p:nvPr/>
        </p:nvSpPr>
        <p:spPr>
          <a:xfrm rot="5400000">
            <a:off x="3203943" y="7955799"/>
            <a:ext cx="100341" cy="1540844"/>
          </a:xfrm>
          <a:prstGeom prst="rightBrac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5" name="Правая фигурная скобка 504"/>
          <p:cNvSpPr/>
          <p:nvPr/>
        </p:nvSpPr>
        <p:spPr>
          <a:xfrm rot="5400000">
            <a:off x="8289378" y="4464970"/>
            <a:ext cx="105914" cy="8486225"/>
          </a:xfrm>
          <a:prstGeom prst="rightBrac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9" name="TextBox 198"/>
          <p:cNvSpPr txBox="1"/>
          <p:nvPr/>
        </p:nvSpPr>
        <p:spPr>
          <a:xfrm>
            <a:off x="216151" y="8847778"/>
            <a:ext cx="105329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accent6">
                    <a:lumMod val="25000"/>
                  </a:schemeClr>
                </a:solidFill>
              </a:rPr>
              <a:t>* </a:t>
            </a:r>
            <a:r>
              <a:rPr lang="en-US" sz="1000" i="1" dirty="0" smtClean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Пункт 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11 </a:t>
            </a:r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статьи 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34 Закона; ПП РФ от 02.07.2014 </a:t>
            </a:r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№ 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606; Приказ </a:t>
            </a:r>
            <a:r>
              <a:rPr lang="ru-RU" sz="1000" i="1" dirty="0" err="1">
                <a:solidFill>
                  <a:schemeClr val="accent6">
                    <a:lumMod val="25000"/>
                  </a:schemeClr>
                </a:solidFill>
              </a:rPr>
              <a:t>Минрегиона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России 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от 30.</a:t>
            </a:r>
            <a:r>
              <a:rPr lang="en-US" sz="1000" i="1" dirty="0">
                <a:solidFill>
                  <a:schemeClr val="accent6">
                    <a:lumMod val="25000"/>
                  </a:schemeClr>
                </a:solidFill>
              </a:rPr>
              <a:t>12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.2009 № 624; Приказ Минстроя России от </a:t>
            </a:r>
            <a:r>
              <a:rPr lang="ru-RU" sz="1000" i="1">
                <a:solidFill>
                  <a:schemeClr val="accent6">
                    <a:lumMod val="25000"/>
                  </a:schemeClr>
                </a:solidFill>
              </a:rPr>
              <a:t>28.08.20014 </a:t>
            </a:r>
            <a:r>
              <a:rPr lang="ru-RU" sz="1000" i="1" smtClean="0">
                <a:solidFill>
                  <a:schemeClr val="accent6">
                    <a:lumMod val="25000"/>
                  </a:schemeClr>
                </a:solidFill>
              </a:rPr>
              <a:t/>
            </a:r>
            <a:br>
              <a:rPr lang="ru-RU" sz="1000" i="1" smtClean="0">
                <a:solidFill>
                  <a:schemeClr val="accent6">
                    <a:lumMod val="25000"/>
                  </a:schemeClr>
                </a:solidFill>
              </a:rPr>
            </a:br>
            <a:r>
              <a:rPr lang="ru-RU" sz="1000" i="1" smtClean="0">
                <a:solidFill>
                  <a:schemeClr val="accent6">
                    <a:lumMod val="25000"/>
                  </a:schemeClr>
                </a:solidFill>
              </a:rPr>
              <a:t>№ 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506/</a:t>
            </a:r>
            <a:r>
              <a:rPr lang="ru-RU" sz="1000" i="1" dirty="0" err="1">
                <a:solidFill>
                  <a:schemeClr val="accent6">
                    <a:lumMod val="25000"/>
                  </a:schemeClr>
                </a:solidFill>
              </a:rPr>
              <a:t>пр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; </a:t>
            </a:r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ПП 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РФ от 16.02.2008 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№</a:t>
            </a:r>
            <a:r>
              <a:rPr lang="en-US" sz="1000" i="1" dirty="0" smtClean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en-US" sz="1000" i="1" dirty="0">
                <a:solidFill>
                  <a:schemeClr val="accent6">
                    <a:lumMod val="25000"/>
                  </a:schemeClr>
                </a:solidFill>
              </a:rPr>
              <a:t>87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; </a:t>
            </a:r>
            <a:r>
              <a:rPr lang="ru-RU" sz="1000" i="1" dirty="0" err="1">
                <a:solidFill>
                  <a:schemeClr val="accent6">
                    <a:lumMod val="25000"/>
                  </a:schemeClr>
                </a:solidFill>
              </a:rPr>
              <a:t>ГрК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 РФ</a:t>
            </a:r>
          </a:p>
        </p:txBody>
      </p:sp>
      <p:sp>
        <p:nvSpPr>
          <p:cNvPr id="211" name="TextBox 210"/>
          <p:cNvSpPr txBox="1"/>
          <p:nvPr/>
        </p:nvSpPr>
        <p:spPr>
          <a:xfrm>
            <a:off x="9359881" y="3318322"/>
            <a:ext cx="1210556" cy="24622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1000" dirty="0" smtClean="0">
                <a:solidFill>
                  <a:schemeClr val="bg2"/>
                </a:solidFill>
                <a:effectLst/>
              </a:rPr>
              <a:t>жилье</a:t>
            </a:r>
            <a:endParaRPr lang="ru-RU" sz="1000" dirty="0">
              <a:solidFill>
                <a:schemeClr val="bg2"/>
              </a:solidFill>
              <a:effectLst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9359881" y="3911746"/>
            <a:ext cx="1210556" cy="40011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1000" dirty="0">
                <a:solidFill>
                  <a:schemeClr val="bg2"/>
                </a:solidFill>
              </a:rPr>
              <a:t>производств. объекты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9359881" y="4608034"/>
            <a:ext cx="1210556" cy="507831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900" dirty="0">
                <a:solidFill>
                  <a:schemeClr val="bg2"/>
                </a:solidFill>
              </a:rPr>
              <a:t>линейная инженерная инфраструктура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10730535" y="3052280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err="1">
                <a:solidFill>
                  <a:schemeClr val="bg2"/>
                </a:solidFill>
              </a:rPr>
              <a:t>многоквартирн</a:t>
            </a:r>
            <a:r>
              <a:rPr lang="ru-RU" sz="700" dirty="0">
                <a:solidFill>
                  <a:schemeClr val="bg2"/>
                </a:solidFill>
              </a:rPr>
              <a:t>. жилые дома</a:t>
            </a:r>
          </a:p>
        </p:txBody>
      </p:sp>
      <p:sp>
        <p:nvSpPr>
          <p:cNvPr id="224" name="TextBox 223"/>
          <p:cNvSpPr txBox="1"/>
          <p:nvPr/>
        </p:nvSpPr>
        <p:spPr>
          <a:xfrm>
            <a:off x="10736239" y="3700352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err="1">
                <a:solidFill>
                  <a:schemeClr val="bg2"/>
                </a:solidFill>
              </a:rPr>
              <a:t>малоэтажн</a:t>
            </a:r>
            <a:r>
              <a:rPr lang="ru-RU" sz="700" dirty="0">
                <a:solidFill>
                  <a:schemeClr val="bg2"/>
                </a:solidFill>
              </a:rPr>
              <a:t>. </a:t>
            </a:r>
            <a:r>
              <a:rPr lang="ru-RU" sz="700" dirty="0" err="1">
                <a:solidFill>
                  <a:schemeClr val="bg2"/>
                </a:solidFill>
              </a:rPr>
              <a:t>жилищн</a:t>
            </a:r>
            <a:r>
              <a:rPr lang="ru-RU" sz="700" dirty="0">
                <a:solidFill>
                  <a:schemeClr val="bg2"/>
                </a:solidFill>
              </a:rPr>
              <a:t>. </a:t>
            </a:r>
            <a:r>
              <a:rPr lang="ru-RU" sz="700" dirty="0" err="1">
                <a:solidFill>
                  <a:schemeClr val="bg2"/>
                </a:solidFill>
              </a:rPr>
              <a:t>стр</a:t>
            </a:r>
            <a:r>
              <a:rPr lang="ru-RU" sz="700" dirty="0">
                <a:solidFill>
                  <a:schemeClr val="bg2"/>
                </a:solidFill>
              </a:rPr>
              <a:t>-во</a:t>
            </a:r>
          </a:p>
        </p:txBody>
      </p:sp>
      <p:sp>
        <p:nvSpPr>
          <p:cNvPr id="226" name="TextBox 225"/>
          <p:cNvSpPr txBox="1"/>
          <p:nvPr/>
        </p:nvSpPr>
        <p:spPr>
          <a:xfrm>
            <a:off x="10730535" y="3268304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наемные дома</a:t>
            </a:r>
          </a:p>
        </p:txBody>
      </p:sp>
      <p:sp>
        <p:nvSpPr>
          <p:cNvPr id="228" name="TextBox 227"/>
          <p:cNvSpPr txBox="1"/>
          <p:nvPr/>
        </p:nvSpPr>
        <p:spPr>
          <a:xfrm>
            <a:off x="10741740" y="3897361"/>
            <a:ext cx="1844378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70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pPr algn="r"/>
            <a:r>
              <a:rPr lang="ru-RU" dirty="0">
                <a:solidFill>
                  <a:schemeClr val="bg2"/>
                </a:solidFill>
              </a:rPr>
              <a:t>промышленные </a:t>
            </a:r>
            <a:r>
              <a:rPr lang="ru-RU" dirty="0" err="1">
                <a:solidFill>
                  <a:schemeClr val="bg2"/>
                </a:solidFill>
              </a:rPr>
              <a:t>предпр</a:t>
            </a:r>
            <a:r>
              <a:rPr lang="ru-RU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29" name="TextBox 228"/>
          <p:cNvSpPr txBox="1"/>
          <p:nvPr/>
        </p:nvSpPr>
        <p:spPr>
          <a:xfrm>
            <a:off x="10741070" y="4348424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электрические сети</a:t>
            </a:r>
          </a:p>
        </p:txBody>
      </p:sp>
      <p:sp>
        <p:nvSpPr>
          <p:cNvPr id="230" name="TextBox 229"/>
          <p:cNvSpPr txBox="1"/>
          <p:nvPr/>
        </p:nvSpPr>
        <p:spPr>
          <a:xfrm>
            <a:off x="10741070" y="4564448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тепловые сети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10741070" y="4780472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сети </a:t>
            </a:r>
            <a:r>
              <a:rPr lang="ru-RU" sz="700" dirty="0" err="1">
                <a:solidFill>
                  <a:schemeClr val="bg2"/>
                </a:solidFill>
              </a:rPr>
              <a:t>водоснабж</a:t>
            </a:r>
            <a:r>
              <a:rPr lang="ru-RU" sz="700" dirty="0">
                <a:solidFill>
                  <a:schemeClr val="bg2"/>
                </a:solidFill>
              </a:rPr>
              <a:t>. и канализации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10741070" y="4996496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сети газоснабжения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10741070" y="5212520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сети связи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10741070" y="5428544"/>
            <a:ext cx="1844378" cy="16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железные дороги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10741070" y="4132400"/>
            <a:ext cx="1844378" cy="20005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70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pPr algn="r"/>
            <a:r>
              <a:rPr lang="ru-RU" dirty="0">
                <a:solidFill>
                  <a:schemeClr val="bg2"/>
                </a:solidFill>
              </a:rPr>
              <a:t>сельскохозяйственные </a:t>
            </a:r>
            <a:r>
              <a:rPr lang="ru-RU" dirty="0" err="1">
                <a:solidFill>
                  <a:schemeClr val="bg2"/>
                </a:solidFill>
              </a:rPr>
              <a:t>предпр</a:t>
            </a:r>
            <a:r>
              <a:rPr lang="ru-RU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281" name="TextBox 280"/>
          <p:cNvSpPr txBox="1"/>
          <p:nvPr/>
        </p:nvSpPr>
        <p:spPr>
          <a:xfrm>
            <a:off x="10739651" y="3486183"/>
            <a:ext cx="1844378" cy="16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270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>
                <a:solidFill>
                  <a:schemeClr val="bg2"/>
                </a:solidFill>
              </a:rPr>
              <a:t>жилые дома </a:t>
            </a:r>
            <a:r>
              <a:rPr lang="ru-RU" sz="700" dirty="0" err="1">
                <a:solidFill>
                  <a:schemeClr val="bg2"/>
                </a:solidFill>
              </a:rPr>
              <a:t>экономкласса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351872" y="1929959"/>
            <a:ext cx="1982098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l"/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Перечень типовых контрактов</a:t>
            </a:r>
          </a:p>
        </p:txBody>
      </p:sp>
      <p:sp>
        <p:nvSpPr>
          <p:cNvPr id="284" name="TextBox 283"/>
          <p:cNvSpPr txBox="1"/>
          <p:nvPr/>
        </p:nvSpPr>
        <p:spPr>
          <a:xfrm>
            <a:off x="551286" y="3534674"/>
            <a:ext cx="1760562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 видам объектов</a:t>
            </a:r>
          </a:p>
        </p:txBody>
      </p:sp>
      <p:sp>
        <p:nvSpPr>
          <p:cNvPr id="286" name="TextBox 285"/>
          <p:cNvSpPr txBox="1"/>
          <p:nvPr/>
        </p:nvSpPr>
        <p:spPr>
          <a:xfrm>
            <a:off x="551286" y="3190474"/>
            <a:ext cx="1760562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 видам работ</a:t>
            </a:r>
          </a:p>
        </p:txBody>
      </p:sp>
      <p:sp>
        <p:nvSpPr>
          <p:cNvPr id="288" name="TextBox 287"/>
          <p:cNvSpPr txBox="1"/>
          <p:nvPr/>
        </p:nvSpPr>
        <p:spPr>
          <a:xfrm>
            <a:off x="551286" y="2846274"/>
            <a:ext cx="1761239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 этапам работ</a:t>
            </a:r>
          </a:p>
        </p:txBody>
      </p:sp>
      <p:sp>
        <p:nvSpPr>
          <p:cNvPr id="290" name="TextBox 289"/>
          <p:cNvSpPr txBox="1"/>
          <p:nvPr/>
        </p:nvSpPr>
        <p:spPr>
          <a:xfrm>
            <a:off x="551286" y="2502074"/>
            <a:ext cx="1775145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 субъектам</a:t>
            </a:r>
          </a:p>
        </p:txBody>
      </p:sp>
      <p:sp>
        <p:nvSpPr>
          <p:cNvPr id="305" name="TextBox 304"/>
          <p:cNvSpPr txBox="1"/>
          <p:nvPr/>
        </p:nvSpPr>
        <p:spPr>
          <a:xfrm>
            <a:off x="2579935" y="1120632"/>
            <a:ext cx="1348355" cy="646331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l"/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Основные типовые условия (</a:t>
            </a:r>
            <a:r>
              <a:rPr lang="en-US" dirty="0">
                <a:solidFill>
                  <a:schemeClr val="accent6">
                    <a:lumMod val="10000"/>
                  </a:schemeClr>
                </a:solidFill>
              </a:rPr>
              <a:t>term sheet) 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контрактов</a:t>
            </a:r>
          </a:p>
        </p:txBody>
      </p:sp>
      <p:sp>
        <p:nvSpPr>
          <p:cNvPr id="306" name="TextBox 305"/>
          <p:cNvSpPr txBox="1"/>
          <p:nvPr/>
        </p:nvSpPr>
        <p:spPr>
          <a:xfrm>
            <a:off x="2741356" y="1925859"/>
            <a:ext cx="1198233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изыскания</a:t>
            </a:r>
          </a:p>
        </p:txBody>
      </p:sp>
      <p:sp>
        <p:nvSpPr>
          <p:cNvPr id="307" name="TextBox 306"/>
          <p:cNvSpPr txBox="1"/>
          <p:nvPr/>
        </p:nvSpPr>
        <p:spPr>
          <a:xfrm>
            <a:off x="2737657" y="2268442"/>
            <a:ext cx="1198234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проектирование</a:t>
            </a:r>
          </a:p>
        </p:txBody>
      </p:sp>
      <p:sp>
        <p:nvSpPr>
          <p:cNvPr id="308" name="TextBox 307"/>
          <p:cNvSpPr txBox="1"/>
          <p:nvPr/>
        </p:nvSpPr>
        <p:spPr>
          <a:xfrm>
            <a:off x="2745216" y="2622420"/>
            <a:ext cx="1198234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строительство (реконструкция)</a:t>
            </a:r>
          </a:p>
        </p:txBody>
      </p:sp>
      <p:sp>
        <p:nvSpPr>
          <p:cNvPr id="310" name="TextBox 309"/>
          <p:cNvSpPr txBox="1"/>
          <p:nvPr/>
        </p:nvSpPr>
        <p:spPr>
          <a:xfrm>
            <a:off x="2745216" y="3114898"/>
            <a:ext cx="1198234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поставка оборудования</a:t>
            </a:r>
          </a:p>
        </p:txBody>
      </p:sp>
      <p:sp>
        <p:nvSpPr>
          <p:cNvPr id="312" name="TextBox 311"/>
          <p:cNvSpPr txBox="1"/>
          <p:nvPr/>
        </p:nvSpPr>
        <p:spPr>
          <a:xfrm>
            <a:off x="2733960" y="3598053"/>
            <a:ext cx="1198233" cy="507831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выполнение функций </a:t>
            </a:r>
            <a:r>
              <a:rPr lang="ru-RU" b="0" dirty="0" err="1">
                <a:solidFill>
                  <a:schemeClr val="accent6">
                    <a:lumMod val="10000"/>
                  </a:schemeClr>
                </a:solidFill>
              </a:rPr>
              <a:t>техзаказчика</a:t>
            </a:r>
            <a:endParaRPr lang="ru-RU" b="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314" name="TextBox 313"/>
          <p:cNvSpPr txBox="1"/>
          <p:nvPr/>
        </p:nvSpPr>
        <p:spPr>
          <a:xfrm>
            <a:off x="2735372" y="4227182"/>
            <a:ext cx="1198233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строительный контроль</a:t>
            </a:r>
          </a:p>
        </p:txBody>
      </p:sp>
      <p:sp>
        <p:nvSpPr>
          <p:cNvPr id="316" name="TextBox 315"/>
          <p:cNvSpPr txBox="1"/>
          <p:nvPr/>
        </p:nvSpPr>
        <p:spPr>
          <a:xfrm>
            <a:off x="4096544" y="1104623"/>
            <a:ext cx="4973564" cy="662267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noAutofit/>
          </a:bodyPr>
          <a:lstStyle>
            <a:defPPr>
              <a:defRPr lang="ru-RU"/>
            </a:defPPr>
            <a:lvl1pPr algn="ctr">
              <a:defRPr sz="900"/>
            </a:lvl1pPr>
          </a:lstStyle>
          <a:p>
            <a:pPr algn="l"/>
            <a:r>
              <a:rPr lang="ru-RU" b="1" dirty="0"/>
              <a:t>Типовые контракты по этапам и видам работ</a:t>
            </a:r>
          </a:p>
        </p:txBody>
      </p:sp>
      <p:sp>
        <p:nvSpPr>
          <p:cNvPr id="318" name="Прямоугольник 317"/>
          <p:cNvSpPr/>
          <p:nvPr/>
        </p:nvSpPr>
        <p:spPr>
          <a:xfrm>
            <a:off x="222153" y="7456161"/>
            <a:ext cx="2022656" cy="970399"/>
          </a:xfrm>
          <a:prstGeom prst="rect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0" name="TextBox 319"/>
          <p:cNvSpPr txBox="1"/>
          <p:nvPr/>
        </p:nvSpPr>
        <p:spPr>
          <a:xfrm>
            <a:off x="351872" y="7630392"/>
            <a:ext cx="582685" cy="226352"/>
          </a:xfrm>
          <a:prstGeom prst="rect">
            <a:avLst/>
          </a:prstGeom>
          <a:pattFill prst="ltDnDiag">
            <a:fgClr>
              <a:schemeClr val="accent6">
                <a:lumMod val="50000"/>
              </a:schemeClr>
            </a:fgClr>
            <a:bgClr>
              <a:schemeClr val="accent6">
                <a:lumMod val="9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 </a:t>
            </a:r>
            <a:endParaRPr lang="ru-RU" sz="900" b="1" dirty="0"/>
          </a:p>
        </p:txBody>
      </p:sp>
      <p:sp>
        <p:nvSpPr>
          <p:cNvPr id="322" name="TextBox 321"/>
          <p:cNvSpPr txBox="1"/>
          <p:nvPr/>
        </p:nvSpPr>
        <p:spPr>
          <a:xfrm>
            <a:off x="353360" y="8047368"/>
            <a:ext cx="271740" cy="2308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 </a:t>
            </a:r>
            <a:endParaRPr lang="ru-RU" sz="900" b="1" dirty="0"/>
          </a:p>
        </p:txBody>
      </p:sp>
      <p:sp>
        <p:nvSpPr>
          <p:cNvPr id="323" name="TextBox 322"/>
          <p:cNvSpPr txBox="1"/>
          <p:nvPr/>
        </p:nvSpPr>
        <p:spPr>
          <a:xfrm>
            <a:off x="904669" y="7639942"/>
            <a:ext cx="1282686" cy="22635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-  1 этап (2015)</a:t>
            </a:r>
            <a:endParaRPr lang="ru-RU" sz="900" b="1" dirty="0"/>
          </a:p>
        </p:txBody>
      </p:sp>
      <p:sp>
        <p:nvSpPr>
          <p:cNvPr id="325" name="TextBox 324"/>
          <p:cNvSpPr txBox="1"/>
          <p:nvPr/>
        </p:nvSpPr>
        <p:spPr>
          <a:xfrm>
            <a:off x="850048" y="8053999"/>
            <a:ext cx="1403363" cy="22635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 - 2 этап (2016)</a:t>
            </a:r>
            <a:endParaRPr lang="ru-RU" sz="900" b="1" dirty="0"/>
          </a:p>
        </p:txBody>
      </p:sp>
      <p:sp>
        <p:nvSpPr>
          <p:cNvPr id="327" name="TextBox 326"/>
          <p:cNvSpPr txBox="1"/>
          <p:nvPr/>
        </p:nvSpPr>
        <p:spPr>
          <a:xfrm>
            <a:off x="647859" y="8047368"/>
            <a:ext cx="271740" cy="2308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 </a:t>
            </a:r>
            <a:endParaRPr lang="ru-RU" sz="900" b="1" dirty="0"/>
          </a:p>
        </p:txBody>
      </p:sp>
      <p:cxnSp>
        <p:nvCxnSpPr>
          <p:cNvPr id="59" name="Прямая соединительная линия 58"/>
          <p:cNvCxnSpPr>
            <a:endCxn id="163" idx="1"/>
          </p:cNvCxnSpPr>
          <p:nvPr/>
        </p:nvCxnSpPr>
        <p:spPr>
          <a:xfrm flipV="1">
            <a:off x="5666940" y="2611873"/>
            <a:ext cx="112488" cy="265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endCxn id="162" idx="1"/>
          </p:cNvCxnSpPr>
          <p:nvPr/>
        </p:nvCxnSpPr>
        <p:spPr>
          <a:xfrm flipV="1">
            <a:off x="5667846" y="2894185"/>
            <a:ext cx="111582" cy="1042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Прямая соединительная линия 328"/>
          <p:cNvCxnSpPr/>
          <p:nvPr/>
        </p:nvCxnSpPr>
        <p:spPr>
          <a:xfrm flipV="1">
            <a:off x="5665091" y="3420645"/>
            <a:ext cx="119845" cy="66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Прямая соединительная линия 329"/>
          <p:cNvCxnSpPr/>
          <p:nvPr/>
        </p:nvCxnSpPr>
        <p:spPr>
          <a:xfrm flipV="1">
            <a:off x="5658082" y="3174519"/>
            <a:ext cx="121140" cy="37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Прямая соединительная линия 330"/>
          <p:cNvCxnSpPr/>
          <p:nvPr/>
        </p:nvCxnSpPr>
        <p:spPr>
          <a:xfrm flipV="1">
            <a:off x="5654994" y="3727399"/>
            <a:ext cx="129151" cy="149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Соединительная линия уступом 332"/>
          <p:cNvCxnSpPr>
            <a:stCxn id="118" idx="3"/>
            <a:endCxn id="177" idx="1"/>
          </p:cNvCxnSpPr>
          <p:nvPr/>
        </p:nvCxnSpPr>
        <p:spPr>
          <a:xfrm>
            <a:off x="5559766" y="5128193"/>
            <a:ext cx="217445" cy="315808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Прямая соединительная линия 334"/>
          <p:cNvCxnSpPr>
            <a:stCxn id="119" idx="3"/>
          </p:cNvCxnSpPr>
          <p:nvPr/>
        </p:nvCxnSpPr>
        <p:spPr>
          <a:xfrm>
            <a:off x="5559766" y="5560241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Прямая соединительная линия 338"/>
          <p:cNvCxnSpPr/>
          <p:nvPr/>
        </p:nvCxnSpPr>
        <p:spPr>
          <a:xfrm>
            <a:off x="5559766" y="5985683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Прямая соединительная линия 339"/>
          <p:cNvCxnSpPr/>
          <p:nvPr/>
        </p:nvCxnSpPr>
        <p:spPr>
          <a:xfrm>
            <a:off x="5663612" y="5436229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Прямая соединительная линия 341"/>
          <p:cNvCxnSpPr/>
          <p:nvPr/>
        </p:nvCxnSpPr>
        <p:spPr>
          <a:xfrm>
            <a:off x="5663612" y="5760409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4" name="Прямая соединительная линия 343"/>
          <p:cNvCxnSpPr/>
          <p:nvPr/>
        </p:nvCxnSpPr>
        <p:spPr>
          <a:xfrm>
            <a:off x="5668198" y="6139567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6" name="Прямая соединительная линия 345"/>
          <p:cNvCxnSpPr/>
          <p:nvPr/>
        </p:nvCxnSpPr>
        <p:spPr>
          <a:xfrm>
            <a:off x="5663612" y="6442110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8" name="Прямая соединительная линия 347"/>
          <p:cNvCxnSpPr/>
          <p:nvPr/>
        </p:nvCxnSpPr>
        <p:spPr>
          <a:xfrm>
            <a:off x="5663612" y="6687233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9" name="Прямая соединительная линия 348"/>
          <p:cNvCxnSpPr/>
          <p:nvPr/>
        </p:nvCxnSpPr>
        <p:spPr>
          <a:xfrm>
            <a:off x="5670516" y="7028207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1" name="Прямая соединительная линия 350"/>
          <p:cNvCxnSpPr/>
          <p:nvPr/>
        </p:nvCxnSpPr>
        <p:spPr>
          <a:xfrm>
            <a:off x="5668197" y="7405406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Прямая соединительная линия 351"/>
          <p:cNvCxnSpPr/>
          <p:nvPr/>
        </p:nvCxnSpPr>
        <p:spPr>
          <a:xfrm>
            <a:off x="5668196" y="7743186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Прямая соединительная линия 352"/>
          <p:cNvCxnSpPr/>
          <p:nvPr/>
        </p:nvCxnSpPr>
        <p:spPr>
          <a:xfrm>
            <a:off x="5663918" y="8029589"/>
            <a:ext cx="113629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5" name="TextBox 354"/>
          <p:cNvSpPr txBox="1"/>
          <p:nvPr/>
        </p:nvSpPr>
        <p:spPr>
          <a:xfrm>
            <a:off x="9137104" y="1104622"/>
            <a:ext cx="3460710" cy="662267"/>
          </a:xfrm>
          <a:prstGeom prst="rect">
            <a:avLst/>
          </a:prstGeom>
          <a:solidFill>
            <a:schemeClr val="accent6">
              <a:lumMod val="10000"/>
            </a:schemeClr>
          </a:solidFill>
          <a:ln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ru-RU" sz="900" b="1" dirty="0" smtClean="0"/>
              <a:t>Типовые контракты по видам объектов</a:t>
            </a:r>
            <a:endParaRPr lang="ru-RU" sz="900" b="1" dirty="0"/>
          </a:p>
        </p:txBody>
      </p:sp>
      <p:sp>
        <p:nvSpPr>
          <p:cNvPr id="357" name="TextBox 356"/>
          <p:cNvSpPr txBox="1"/>
          <p:nvPr/>
        </p:nvSpPr>
        <p:spPr>
          <a:xfrm>
            <a:off x="9359881" y="2299291"/>
            <a:ext cx="1210556" cy="338554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accent6">
                    <a:lumMod val="10000"/>
                  </a:schemeClr>
                </a:solidFill>
              </a:rPr>
              <a:t>объекты </a:t>
            </a:r>
            <a:r>
              <a:rPr lang="ru-RU" sz="800" dirty="0" err="1" smtClean="0">
                <a:solidFill>
                  <a:schemeClr val="accent6">
                    <a:lumMod val="10000"/>
                  </a:schemeClr>
                </a:solidFill>
              </a:rPr>
              <a:t>гражд</a:t>
            </a:r>
            <a:r>
              <a:rPr lang="ru-RU" sz="800" dirty="0" smtClean="0">
                <a:solidFill>
                  <a:schemeClr val="accent6">
                    <a:lumMod val="10000"/>
                  </a:schemeClr>
                </a:solidFill>
              </a:rPr>
              <a:t>. назначения</a:t>
            </a:r>
            <a:endParaRPr lang="ru-RU" sz="800" dirty="0">
              <a:solidFill>
                <a:schemeClr val="accent6">
                  <a:lumMod val="10000"/>
                </a:schemeClr>
              </a:solidFill>
            </a:endParaRPr>
          </a:p>
        </p:txBody>
      </p:sp>
      <p:cxnSp>
        <p:nvCxnSpPr>
          <p:cNvPr id="358" name="Соединительная линия уступом 357"/>
          <p:cNvCxnSpPr>
            <a:stCxn id="256" idx="1"/>
            <a:endCxn id="357" idx="3"/>
          </p:cNvCxnSpPr>
          <p:nvPr/>
        </p:nvCxnSpPr>
        <p:spPr>
          <a:xfrm rot="10800000">
            <a:off x="10570438" y="2468568"/>
            <a:ext cx="170633" cy="44868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9" name="Прямая соединительная линия 358"/>
          <p:cNvCxnSpPr>
            <a:endCxn id="253" idx="1"/>
          </p:cNvCxnSpPr>
          <p:nvPr/>
        </p:nvCxnSpPr>
        <p:spPr>
          <a:xfrm>
            <a:off x="10657547" y="2228654"/>
            <a:ext cx="84077" cy="592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Прямая соединительная линия 364"/>
          <p:cNvCxnSpPr>
            <a:endCxn id="254" idx="1"/>
          </p:cNvCxnSpPr>
          <p:nvPr/>
        </p:nvCxnSpPr>
        <p:spPr>
          <a:xfrm flipV="1">
            <a:off x="10665944" y="2461194"/>
            <a:ext cx="87492" cy="3767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7" name="Прямая соединительная линия 366"/>
          <p:cNvCxnSpPr/>
          <p:nvPr/>
        </p:nvCxnSpPr>
        <p:spPr>
          <a:xfrm flipV="1">
            <a:off x="10657547" y="2670786"/>
            <a:ext cx="85463" cy="2556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Соединительная линия уступом 368"/>
          <p:cNvCxnSpPr>
            <a:stCxn id="357" idx="3"/>
            <a:endCxn id="252" idx="1"/>
          </p:cNvCxnSpPr>
          <p:nvPr/>
        </p:nvCxnSpPr>
        <p:spPr>
          <a:xfrm flipV="1">
            <a:off x="10570437" y="2010959"/>
            <a:ext cx="170633" cy="45760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2" name="Соединительная линия уступом 371"/>
          <p:cNvCxnSpPr>
            <a:stCxn id="224" idx="1"/>
            <a:endCxn id="211" idx="3"/>
          </p:cNvCxnSpPr>
          <p:nvPr/>
        </p:nvCxnSpPr>
        <p:spPr>
          <a:xfrm rot="10800000">
            <a:off x="10570437" y="3441434"/>
            <a:ext cx="165802" cy="339919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Соединительная линия уступом 374"/>
          <p:cNvCxnSpPr>
            <a:stCxn id="211" idx="3"/>
            <a:endCxn id="220" idx="1"/>
          </p:cNvCxnSpPr>
          <p:nvPr/>
        </p:nvCxnSpPr>
        <p:spPr>
          <a:xfrm flipV="1">
            <a:off x="10570437" y="3133280"/>
            <a:ext cx="160098" cy="30815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" name="Прямая соединительная линия 377"/>
          <p:cNvCxnSpPr/>
          <p:nvPr/>
        </p:nvCxnSpPr>
        <p:spPr>
          <a:xfrm flipV="1">
            <a:off x="10650486" y="3574763"/>
            <a:ext cx="83673" cy="1503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9" name="Прямая соединительная линия 378"/>
          <p:cNvCxnSpPr/>
          <p:nvPr/>
        </p:nvCxnSpPr>
        <p:spPr>
          <a:xfrm flipV="1">
            <a:off x="10650486" y="3353562"/>
            <a:ext cx="84645" cy="1754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1" name="Соединительная линия уступом 380"/>
          <p:cNvCxnSpPr>
            <a:stCxn id="238" idx="1"/>
          </p:cNvCxnSpPr>
          <p:nvPr/>
        </p:nvCxnSpPr>
        <p:spPr>
          <a:xfrm rot="10800000">
            <a:off x="10568590" y="4116510"/>
            <a:ext cx="172481" cy="115918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3" name="Соединительная линия уступом 382"/>
          <p:cNvCxnSpPr>
            <a:stCxn id="228" idx="1"/>
            <a:endCxn id="217" idx="3"/>
          </p:cNvCxnSpPr>
          <p:nvPr/>
        </p:nvCxnSpPr>
        <p:spPr>
          <a:xfrm rot="10800000" flipV="1">
            <a:off x="10570438" y="3997389"/>
            <a:ext cx="171303" cy="114412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7" name="Соединительная линия уступом 386"/>
          <p:cNvCxnSpPr>
            <a:stCxn id="218" idx="3"/>
            <a:endCxn id="234" idx="1"/>
          </p:cNvCxnSpPr>
          <p:nvPr/>
        </p:nvCxnSpPr>
        <p:spPr>
          <a:xfrm>
            <a:off x="10570437" y="4861950"/>
            <a:ext cx="170633" cy="431570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8" name="Соединительная линия уступом 387"/>
          <p:cNvCxnSpPr>
            <a:stCxn id="218" idx="3"/>
            <a:endCxn id="229" idx="1"/>
          </p:cNvCxnSpPr>
          <p:nvPr/>
        </p:nvCxnSpPr>
        <p:spPr>
          <a:xfrm flipV="1">
            <a:off x="10570437" y="4429424"/>
            <a:ext cx="170633" cy="432526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1" name="Прямая соединительная линия 390"/>
          <p:cNvCxnSpPr>
            <a:endCxn id="230" idx="1"/>
          </p:cNvCxnSpPr>
          <p:nvPr/>
        </p:nvCxnSpPr>
        <p:spPr>
          <a:xfrm flipV="1">
            <a:off x="10657547" y="4645448"/>
            <a:ext cx="83523" cy="4648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7" name="Прямая соединительная линия 396"/>
          <p:cNvCxnSpPr>
            <a:endCxn id="232" idx="1"/>
          </p:cNvCxnSpPr>
          <p:nvPr/>
        </p:nvCxnSpPr>
        <p:spPr>
          <a:xfrm flipV="1">
            <a:off x="10657547" y="4861472"/>
            <a:ext cx="83523" cy="956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1" name="Прямая соединительная линия 400"/>
          <p:cNvCxnSpPr>
            <a:endCxn id="233" idx="1"/>
          </p:cNvCxnSpPr>
          <p:nvPr/>
        </p:nvCxnSpPr>
        <p:spPr>
          <a:xfrm>
            <a:off x="10657547" y="5073151"/>
            <a:ext cx="83523" cy="4345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6" name="Прямая соединительная линия 465"/>
          <p:cNvCxnSpPr/>
          <p:nvPr/>
        </p:nvCxnSpPr>
        <p:spPr>
          <a:xfrm flipV="1">
            <a:off x="10663123" y="5716576"/>
            <a:ext cx="90313" cy="344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9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Vegas Lex">
      <a:dk1>
        <a:srgbClr val="000000"/>
      </a:dk1>
      <a:lt1>
        <a:srgbClr val="FFFFFF"/>
      </a:lt1>
      <a:dk2>
        <a:srgbClr val="1F497D"/>
      </a:dk2>
      <a:lt2>
        <a:srgbClr val="7F7F7F"/>
      </a:lt2>
      <a:accent1>
        <a:srgbClr val="E36C09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VEGAS LEX_ШАБЛОН_Презентация">
  <a:themeElements>
    <a:clrScheme name="VL">
      <a:dk1>
        <a:srgbClr val="002846"/>
      </a:dk1>
      <a:lt1>
        <a:srgbClr val="F3F4F5"/>
      </a:lt1>
      <a:dk2>
        <a:srgbClr val="002846"/>
      </a:dk2>
      <a:lt2>
        <a:srgbClr val="FFFFFF"/>
      </a:lt2>
      <a:accent1>
        <a:srgbClr val="025579"/>
      </a:accent1>
      <a:accent2>
        <a:srgbClr val="087F9F"/>
      </a:accent2>
      <a:accent3>
        <a:srgbClr val="9BC81E"/>
      </a:accent3>
      <a:accent4>
        <a:srgbClr val="0050A0"/>
      </a:accent4>
      <a:accent5>
        <a:srgbClr val="A0AAB4"/>
      </a:accent5>
      <a:accent6>
        <a:srgbClr val="D7DBDE"/>
      </a:accent6>
      <a:hlink>
        <a:srgbClr val="626E77"/>
      </a:hlink>
      <a:folHlink>
        <a:srgbClr val="626E77"/>
      </a:folHlink>
    </a:clrScheme>
    <a:fontScheme name="V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vider">
  <a:themeElements>
    <a:clrScheme name="VL">
      <a:dk1>
        <a:srgbClr val="002846"/>
      </a:dk1>
      <a:lt1>
        <a:srgbClr val="F3F4F5"/>
      </a:lt1>
      <a:dk2>
        <a:srgbClr val="002846"/>
      </a:dk2>
      <a:lt2>
        <a:srgbClr val="FFFFFF"/>
      </a:lt2>
      <a:accent1>
        <a:srgbClr val="025579"/>
      </a:accent1>
      <a:accent2>
        <a:srgbClr val="087F9F"/>
      </a:accent2>
      <a:accent3>
        <a:srgbClr val="9BC81E"/>
      </a:accent3>
      <a:accent4>
        <a:srgbClr val="0050A0"/>
      </a:accent4>
      <a:accent5>
        <a:srgbClr val="A0AAB4"/>
      </a:accent5>
      <a:accent6>
        <a:srgbClr val="D7DBDE"/>
      </a:accent6>
      <a:hlink>
        <a:srgbClr val="626E77"/>
      </a:hlink>
      <a:folHlink>
        <a:srgbClr val="626E7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VEGAS LEX_ШАБЛОН_Презентация</Template>
  <TotalTime>3315</TotalTime>
  <Words>311</Words>
  <Application>Microsoft Office PowerPoint</Application>
  <PresentationFormat>A3 (297x420 мм)</PresentationFormat>
  <Paragraphs>105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</vt:i4>
      </vt:variant>
    </vt:vector>
  </HeadingPairs>
  <TitlesOfParts>
    <vt:vector size="9" baseType="lpstr">
      <vt:lpstr>Arial</vt:lpstr>
      <vt:lpstr>Calibri</vt:lpstr>
      <vt:lpstr>Verdana</vt:lpstr>
      <vt:lpstr>Wingdings</vt:lpstr>
      <vt:lpstr>Wingdings 3</vt:lpstr>
      <vt:lpstr>Специальное оформление</vt:lpstr>
      <vt:lpstr>VEGAS LEX_ШАБЛОН_Презентация</vt:lpstr>
      <vt:lpstr>Divider</vt:lpstr>
      <vt:lpstr> Библиотека типовых контрактов (Федеральный закон № 44-ФЗ) детализированная*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vegas lex</dc:title>
  <dc:creator>Zhegulina, Marina</dc:creator>
  <cp:lastModifiedBy>Grigoryev, Maksim</cp:lastModifiedBy>
  <cp:revision>224</cp:revision>
  <cp:lastPrinted>2015-06-22T12:55:34Z</cp:lastPrinted>
  <dcterms:created xsi:type="dcterms:W3CDTF">2014-11-10T12:00:17Z</dcterms:created>
  <dcterms:modified xsi:type="dcterms:W3CDTF">2016-01-12T13:01:47Z</dcterms:modified>
</cp:coreProperties>
</file>